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7" r:id="rId2"/>
    <p:sldId id="258" r:id="rId3"/>
    <p:sldId id="265" r:id="rId4"/>
    <p:sldId id="266" r:id="rId5"/>
    <p:sldId id="268" r:id="rId6"/>
    <p:sldId id="269" r:id="rId7"/>
    <p:sldId id="271" r:id="rId8"/>
    <p:sldId id="270" r:id="rId9"/>
    <p:sldId id="267" r:id="rId10"/>
    <p:sldId id="263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AB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44" autoAdjust="0"/>
    <p:restoredTop sz="95854" autoAdjust="0"/>
  </p:normalViewPr>
  <p:slideViewPr>
    <p:cSldViewPr snapToGrid="0">
      <p:cViewPr varScale="1">
        <p:scale>
          <a:sx n="84" d="100"/>
          <a:sy n="84" d="100"/>
        </p:scale>
        <p:origin x="-893" y="-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94D280-1FF4-4F01-AE5B-0F031FF74B2A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59B471-6774-4787-8EBC-09D19C3EB6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5477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一般訪客只可查詢現有書籍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59B471-6774-4787-8EBC-09D19C3EB6F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9342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59B471-6774-4787-8EBC-09D19C3EB6FB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5049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410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813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654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9959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253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611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11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141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64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34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943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587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share_books/index.php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gif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7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46AC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13730" y="241300"/>
            <a:ext cx="11772000" cy="6408000"/>
          </a:xfrm>
          <a:prstGeom prst="roundRect">
            <a:avLst>
              <a:gd name="adj" fmla="val 5051"/>
            </a:avLst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5033924" y="1561788"/>
            <a:ext cx="2131615" cy="36775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小專發表</a:t>
            </a:r>
            <a:endParaRPr lang="en-US" altLang="ko-KR" sz="16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856970" y="1983546"/>
            <a:ext cx="448552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6ABA1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Share Books</a:t>
            </a:r>
            <a:endParaRPr lang="ko-KR" altLang="en-US" sz="4000" dirty="0">
              <a:solidFill>
                <a:srgbClr val="46ABA1"/>
              </a:solidFill>
            </a:endParaRPr>
          </a:p>
        </p:txBody>
      </p:sp>
      <p:cxnSp>
        <p:nvCxnSpPr>
          <p:cNvPr id="92" name="직선 연결선 91"/>
          <p:cNvCxnSpPr/>
          <p:nvPr/>
        </p:nvCxnSpPr>
        <p:spPr>
          <a:xfrm>
            <a:off x="4344432" y="5165644"/>
            <a:ext cx="3510598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群組 12"/>
          <p:cNvGrpSpPr/>
          <p:nvPr/>
        </p:nvGrpSpPr>
        <p:grpSpPr>
          <a:xfrm>
            <a:off x="4641609" y="5308806"/>
            <a:ext cx="2916245" cy="369332"/>
            <a:chOff x="4650005" y="5308806"/>
            <a:chExt cx="2916245" cy="369332"/>
          </a:xfrm>
        </p:grpSpPr>
        <p:sp>
          <p:nvSpPr>
            <p:cNvPr id="93" name="모서리가 둥근 직사각형 92"/>
            <p:cNvSpPr/>
            <p:nvPr/>
          </p:nvSpPr>
          <p:spPr>
            <a:xfrm>
              <a:off x="5737703" y="5345891"/>
              <a:ext cx="806683" cy="278359"/>
            </a:xfrm>
            <a:prstGeom prst="roundRect">
              <a:avLst>
                <a:gd name="adj" fmla="val 50000"/>
              </a:avLst>
            </a:prstGeom>
            <a:solidFill>
              <a:srgbClr val="46AC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錢達智</a:t>
              </a:r>
              <a:endParaRPr lang="en-US" altLang="ko-KR" sz="12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5" name="모서리가 둥근 직사각형 94"/>
            <p:cNvSpPr/>
            <p:nvPr/>
          </p:nvSpPr>
          <p:spPr>
            <a:xfrm>
              <a:off x="6759567" y="5354293"/>
              <a:ext cx="806683" cy="278359"/>
            </a:xfrm>
            <a:prstGeom prst="roundRect">
              <a:avLst>
                <a:gd name="adj" fmla="val 50000"/>
              </a:avLst>
            </a:prstGeom>
            <a:solidFill>
              <a:srgbClr val="46AC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許雅婷</a:t>
              </a:r>
              <a:endParaRPr lang="en-US" altLang="ko-KR" sz="12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97" name="직사각형 19"/>
            <p:cNvSpPr/>
            <p:nvPr/>
          </p:nvSpPr>
          <p:spPr>
            <a:xfrm>
              <a:off x="4650005" y="5308806"/>
              <a:ext cx="8725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200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指導老師</a:t>
              </a:r>
              <a:endPara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98" name="직사각형 19"/>
          <p:cNvSpPr/>
          <p:nvPr/>
        </p:nvSpPr>
        <p:spPr>
          <a:xfrm>
            <a:off x="5522524" y="4567126"/>
            <a:ext cx="115441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王俐婷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96111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46AC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13730" y="241300"/>
            <a:ext cx="11772000" cy="6408000"/>
          </a:xfrm>
          <a:prstGeom prst="roundRect">
            <a:avLst>
              <a:gd name="adj" fmla="val 5051"/>
            </a:avLst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92" name="직선 연결선 91"/>
          <p:cNvCxnSpPr/>
          <p:nvPr/>
        </p:nvCxnSpPr>
        <p:spPr>
          <a:xfrm>
            <a:off x="723159" y="1309779"/>
            <a:ext cx="10800000" cy="0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圖片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11" y="530482"/>
            <a:ext cx="640454" cy="542907"/>
          </a:xfrm>
          <a:prstGeom prst="rect">
            <a:avLst/>
          </a:prstGeom>
        </p:spPr>
      </p:pic>
      <p:sp>
        <p:nvSpPr>
          <p:cNvPr id="27" name="직사각형 7"/>
          <p:cNvSpPr/>
          <p:nvPr/>
        </p:nvSpPr>
        <p:spPr>
          <a:xfrm>
            <a:off x="4870142" y="3096464"/>
            <a:ext cx="225254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600" dirty="0" smtClean="0">
                <a:solidFill>
                  <a:srgbClr val="46ABA1"/>
                </a:solidFill>
                <a:ea typeface="야놀자 야체 B" panose="02020603020101020101" pitchFamily="18" charset="-127"/>
              </a:rPr>
              <a:t>Demo</a:t>
            </a:r>
          </a:p>
        </p:txBody>
      </p:sp>
      <p:sp>
        <p:nvSpPr>
          <p:cNvPr id="2" name="文字方塊 1"/>
          <p:cNvSpPr txBox="1"/>
          <p:nvPr/>
        </p:nvSpPr>
        <p:spPr>
          <a:xfrm>
            <a:off x="3955567" y="4204460"/>
            <a:ext cx="428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hlinkClick r:id="rId3"/>
              </a:rPr>
              <a:t>http</a:t>
            </a:r>
            <a:r>
              <a:rPr lang="en-US" altLang="zh-TW" dirty="0" smtClean="0">
                <a:hlinkClick r:id="rId3"/>
              </a:rPr>
              <a:t>://10.0.104.125/share_books/index.php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702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46AC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13730" y="241300"/>
            <a:ext cx="11772000" cy="6408000"/>
          </a:xfrm>
          <a:prstGeom prst="roundRect">
            <a:avLst>
              <a:gd name="adj" fmla="val 5051"/>
            </a:avLst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390928" y="478769"/>
            <a:ext cx="34163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開發動機與目的</a:t>
            </a:r>
            <a:endParaRPr lang="en-US" altLang="ko-KR" sz="3600" b="1" dirty="0">
              <a:solidFill>
                <a:srgbClr val="46ABA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2" name="직선 연결선 91"/>
          <p:cNvCxnSpPr/>
          <p:nvPr/>
        </p:nvCxnSpPr>
        <p:spPr>
          <a:xfrm>
            <a:off x="723159" y="1309779"/>
            <a:ext cx="10800000" cy="0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圖片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41" y="582193"/>
            <a:ext cx="640454" cy="542907"/>
          </a:xfrm>
          <a:prstGeom prst="rect">
            <a:avLst/>
          </a:prstGeom>
        </p:spPr>
      </p:pic>
      <p:sp>
        <p:nvSpPr>
          <p:cNvPr id="27" name="TextBox 110"/>
          <p:cNvSpPr txBox="1"/>
          <p:nvPr/>
        </p:nvSpPr>
        <p:spPr>
          <a:xfrm>
            <a:off x="723159" y="1432899"/>
            <a:ext cx="38271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線上交換二</a:t>
            </a:r>
            <a:r>
              <a:rPr lang="zh-TW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手書平台</a:t>
            </a:r>
            <a:endParaRPr lang="ko-KR" altLang="en-US" sz="2800" b="1" dirty="0">
              <a:solidFill>
                <a:prstClr val="black">
                  <a:lumMod val="65000"/>
                  <a:lumOff val="35000"/>
                </a:prstClr>
              </a:solidFill>
              <a:latin typeface="微軟正黑體" panose="020B0604030504040204" pitchFamily="34" charset="-120"/>
              <a:cs typeface="Aharoni" panose="02010803020104030203" pitchFamily="2" charset="-79"/>
            </a:endParaRPr>
          </a:p>
        </p:txBody>
      </p:sp>
      <p:sp>
        <p:nvSpPr>
          <p:cNvPr id="28" name="직사각형 112">
            <a:extLst>
              <a:ext uri="{FF2B5EF4-FFF2-40B4-BE49-F238E27FC236}">
                <a16:creationId xmlns:a16="http://schemas.microsoft.com/office/drawing/2014/main" xmlns="" id="{7268BA74-94BA-42C9-A634-41DF6B00D591}"/>
              </a:ext>
            </a:extLst>
          </p:cNvPr>
          <p:cNvSpPr/>
          <p:nvPr/>
        </p:nvSpPr>
        <p:spPr>
          <a:xfrm>
            <a:off x="1049364" y="2249109"/>
            <a:ext cx="483385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b="1" dirty="0" smtClean="0">
                <a:solidFill>
                  <a:prstClr val="white">
                    <a:lumMod val="50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家裡或許有很多看過或是已經沒在看的書，只能孤單的陳放在角落。</a:t>
            </a:r>
            <a:endParaRPr lang="en-US" altLang="zh-TW" sz="2000" b="1" dirty="0" smtClean="0">
              <a:solidFill>
                <a:prstClr val="white">
                  <a:lumMod val="50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TW" sz="2000" b="1" dirty="0" smtClean="0">
              <a:solidFill>
                <a:prstClr val="white">
                  <a:lumMod val="50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b="1" dirty="0">
                <a:solidFill>
                  <a:prstClr val="white">
                    <a:lumMod val="50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現在可以藉由</a:t>
            </a:r>
            <a:r>
              <a:rPr lang="zh-TW" altLang="en-US" sz="2000" b="1" dirty="0" smtClean="0">
                <a:solidFill>
                  <a:prstClr val="white">
                    <a:lumMod val="50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這個平台，大家可以交換和分享它們，讓這些好書的價值得以繼續延續。</a:t>
            </a:r>
            <a:endParaRPr lang="en-US" altLang="zh-TW" sz="2000" b="1" dirty="0" smtClean="0">
              <a:solidFill>
                <a:prstClr val="white">
                  <a:lumMod val="50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TW" sz="2000" b="1" dirty="0" smtClean="0">
              <a:solidFill>
                <a:prstClr val="white">
                  <a:lumMod val="50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928" y="1985334"/>
            <a:ext cx="3136965" cy="299575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32" name="그룹 101"/>
          <p:cNvGrpSpPr/>
          <p:nvPr/>
        </p:nvGrpSpPr>
        <p:grpSpPr>
          <a:xfrm>
            <a:off x="10314355" y="6036060"/>
            <a:ext cx="1365714" cy="505240"/>
            <a:chOff x="7764994" y="6403038"/>
            <a:chExt cx="1677312" cy="620514"/>
          </a:xfrm>
          <a:solidFill>
            <a:srgbClr val="46ACA1"/>
          </a:solidFill>
        </p:grpSpPr>
        <p:sp>
          <p:nvSpPr>
            <p:cNvPr id="33" name="순서도: 처리 102"/>
            <p:cNvSpPr/>
            <p:nvPr/>
          </p:nvSpPr>
          <p:spPr>
            <a:xfrm>
              <a:off x="7765906" y="6642552"/>
              <a:ext cx="1676400" cy="381000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Share Books </a:t>
              </a:r>
              <a:r>
                <a:rPr lang="zh-TW" altLang="en-US" sz="1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</a:t>
              </a:r>
              <a:r>
                <a:rPr lang="en-US" altLang="ko-KR" sz="1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endParaRPr lang="ko-KR" altLang="en-US" sz="1200" b="1" dirty="0">
                <a:solidFill>
                  <a:prstClr val="white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34" name="이등변 삼각형 103"/>
            <p:cNvSpPr/>
            <p:nvPr/>
          </p:nvSpPr>
          <p:spPr>
            <a:xfrm>
              <a:off x="7764994" y="6403038"/>
              <a:ext cx="252000" cy="2520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881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46AC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13730" y="241300"/>
            <a:ext cx="11772000" cy="6408000"/>
          </a:xfrm>
          <a:prstGeom prst="roundRect">
            <a:avLst>
              <a:gd name="adj" fmla="val 5051"/>
            </a:avLst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083419" y="478769"/>
            <a:ext cx="20313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網站技術</a:t>
            </a:r>
            <a:endParaRPr lang="en-US" altLang="ko-KR" sz="3600" b="1" dirty="0">
              <a:solidFill>
                <a:srgbClr val="46ABA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2" name="직선 연결선 91"/>
          <p:cNvCxnSpPr/>
          <p:nvPr/>
        </p:nvCxnSpPr>
        <p:spPr>
          <a:xfrm>
            <a:off x="723159" y="1309779"/>
            <a:ext cx="10800000" cy="0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그룹 101"/>
          <p:cNvGrpSpPr/>
          <p:nvPr/>
        </p:nvGrpSpPr>
        <p:grpSpPr>
          <a:xfrm>
            <a:off x="10309089" y="6025406"/>
            <a:ext cx="1365715" cy="505246"/>
            <a:chOff x="7764994" y="6403038"/>
            <a:chExt cx="1677314" cy="620522"/>
          </a:xfrm>
          <a:solidFill>
            <a:srgbClr val="46ACA1"/>
          </a:solidFill>
        </p:grpSpPr>
        <p:sp>
          <p:nvSpPr>
            <p:cNvPr id="103" name="순서도: 처리 102"/>
            <p:cNvSpPr/>
            <p:nvPr/>
          </p:nvSpPr>
          <p:spPr>
            <a:xfrm>
              <a:off x="7765908" y="6642559"/>
              <a:ext cx="1676400" cy="381001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Share Books </a:t>
              </a:r>
              <a:r>
                <a:rPr lang="zh-TW" altLang="en-US" sz="1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2</a:t>
              </a:r>
              <a:r>
                <a:rPr lang="en-US" altLang="ko-KR" sz="1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endParaRPr lang="ko-KR" altLang="en-US" sz="1200" b="1" dirty="0">
                <a:solidFill>
                  <a:prstClr val="white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104" name="이등변 삼각형 103"/>
            <p:cNvSpPr/>
            <p:nvPr/>
          </p:nvSpPr>
          <p:spPr>
            <a:xfrm>
              <a:off x="7764994" y="6403038"/>
              <a:ext cx="252000" cy="2520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6" name="圖片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41" y="582193"/>
            <a:ext cx="640454" cy="542907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978" y="2129173"/>
            <a:ext cx="1489997" cy="148999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948" y="1951381"/>
            <a:ext cx="1148257" cy="16200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0500" y="4279216"/>
            <a:ext cx="1829894" cy="94211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046" y="1951382"/>
            <a:ext cx="1620000" cy="1620000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429" y="2190121"/>
            <a:ext cx="1667518" cy="1400455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785" y="1951382"/>
            <a:ext cx="1148386" cy="1620000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805" y="2161528"/>
            <a:ext cx="1457642" cy="1457642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408" y="4279216"/>
            <a:ext cx="1797350" cy="970569"/>
          </a:xfrm>
          <a:prstGeom prst="rect">
            <a:avLst/>
          </a:prstGeom>
        </p:spPr>
      </p:pic>
      <p:grpSp>
        <p:nvGrpSpPr>
          <p:cNvPr id="23" name="그룹 107"/>
          <p:cNvGrpSpPr/>
          <p:nvPr/>
        </p:nvGrpSpPr>
        <p:grpSpPr>
          <a:xfrm>
            <a:off x="627909" y="2239878"/>
            <a:ext cx="1364970" cy="461417"/>
            <a:chOff x="6565900" y="241300"/>
            <a:chExt cx="1676400" cy="566694"/>
          </a:xfrm>
          <a:solidFill>
            <a:schemeClr val="tx2"/>
          </a:solidFill>
        </p:grpSpPr>
        <p:sp>
          <p:nvSpPr>
            <p:cNvPr id="24" name="순서도: 처리 108"/>
            <p:cNvSpPr/>
            <p:nvPr/>
          </p:nvSpPr>
          <p:spPr>
            <a:xfrm>
              <a:off x="6565900" y="241300"/>
              <a:ext cx="1676400" cy="380999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前端</a:t>
              </a:r>
              <a:endParaRPr lang="ko-KR" altLang="en-US" sz="1400" b="1" dirty="0">
                <a:solidFill>
                  <a:prstClr val="white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25" name="이등변 삼각형 109"/>
            <p:cNvSpPr/>
            <p:nvPr/>
          </p:nvSpPr>
          <p:spPr>
            <a:xfrm rot="10800000">
              <a:off x="7865652" y="555994"/>
              <a:ext cx="252000" cy="2520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107"/>
          <p:cNvGrpSpPr/>
          <p:nvPr/>
        </p:nvGrpSpPr>
        <p:grpSpPr>
          <a:xfrm>
            <a:off x="627909" y="4088641"/>
            <a:ext cx="1364970" cy="452452"/>
            <a:chOff x="6565900" y="241300"/>
            <a:chExt cx="1676400" cy="555683"/>
          </a:xfrm>
          <a:solidFill>
            <a:schemeClr val="tx2"/>
          </a:solidFill>
        </p:grpSpPr>
        <p:sp>
          <p:nvSpPr>
            <p:cNvPr id="30" name="순서도: 처리 108"/>
            <p:cNvSpPr/>
            <p:nvPr/>
          </p:nvSpPr>
          <p:spPr>
            <a:xfrm>
              <a:off x="6565900" y="241300"/>
              <a:ext cx="1676400" cy="380999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後</a:t>
              </a:r>
              <a:r>
                <a:rPr lang="zh-TW" altLang="en-US" sz="14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端</a:t>
              </a:r>
              <a:endParaRPr lang="ko-KR" altLang="en-US" sz="1400" b="1" dirty="0">
                <a:solidFill>
                  <a:prstClr val="white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31" name="이등변 삼각형 109"/>
            <p:cNvSpPr/>
            <p:nvPr/>
          </p:nvSpPr>
          <p:spPr>
            <a:xfrm rot="10800000">
              <a:off x="7785100" y="544983"/>
              <a:ext cx="252000" cy="2520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975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46AC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13730" y="241300"/>
            <a:ext cx="11772000" cy="6408000"/>
          </a:xfrm>
          <a:prstGeom prst="roundRect">
            <a:avLst>
              <a:gd name="adj" fmla="val 5051"/>
            </a:avLst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265079" y="478769"/>
            <a:ext cx="36679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r>
              <a:rPr lang="en-US" altLang="zh-TW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8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書籍搜尋</a:t>
            </a:r>
            <a:endParaRPr lang="en-US" altLang="ko-KR" sz="2800" b="1" dirty="0">
              <a:solidFill>
                <a:prstClr val="black">
                  <a:lumMod val="75000"/>
                  <a:lumOff val="25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2" name="직선 연결선 91"/>
          <p:cNvCxnSpPr/>
          <p:nvPr/>
        </p:nvCxnSpPr>
        <p:spPr>
          <a:xfrm>
            <a:off x="723159" y="1309779"/>
            <a:ext cx="10800000" cy="0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그룹 101"/>
          <p:cNvGrpSpPr/>
          <p:nvPr/>
        </p:nvGrpSpPr>
        <p:grpSpPr>
          <a:xfrm>
            <a:off x="10311341" y="6036054"/>
            <a:ext cx="1365715" cy="505246"/>
            <a:chOff x="7764994" y="6403038"/>
            <a:chExt cx="1677314" cy="620522"/>
          </a:xfrm>
          <a:solidFill>
            <a:srgbClr val="46ACA1"/>
          </a:solidFill>
        </p:grpSpPr>
        <p:sp>
          <p:nvSpPr>
            <p:cNvPr id="103" name="순서도: 처리 102"/>
            <p:cNvSpPr/>
            <p:nvPr/>
          </p:nvSpPr>
          <p:spPr>
            <a:xfrm>
              <a:off x="7765908" y="6642559"/>
              <a:ext cx="1676400" cy="381001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Share Books </a:t>
              </a:r>
              <a:r>
                <a:rPr lang="zh-TW" altLang="en-US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3</a:t>
              </a:r>
              <a:r>
                <a:rPr lang="en-US" altLang="ko-KR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endParaRPr lang="ko-KR" altLang="en-US" sz="1200" b="1" dirty="0">
                <a:solidFill>
                  <a:prstClr val="white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104" name="이등변 삼각형 103"/>
            <p:cNvSpPr/>
            <p:nvPr/>
          </p:nvSpPr>
          <p:spPr>
            <a:xfrm>
              <a:off x="7764994" y="6403038"/>
              <a:ext cx="252000" cy="2520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6" name="圖片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41" y="582193"/>
            <a:ext cx="640454" cy="542907"/>
          </a:xfrm>
          <a:prstGeom prst="rect">
            <a:avLst/>
          </a:prstGeom>
        </p:spPr>
      </p:pic>
      <p:grpSp>
        <p:nvGrpSpPr>
          <p:cNvPr id="4" name="群組 3"/>
          <p:cNvGrpSpPr/>
          <p:nvPr/>
        </p:nvGrpSpPr>
        <p:grpSpPr>
          <a:xfrm>
            <a:off x="734469" y="1400010"/>
            <a:ext cx="353841" cy="396099"/>
            <a:chOff x="1818081" y="3142141"/>
            <a:chExt cx="468085" cy="523986"/>
          </a:xfrm>
        </p:grpSpPr>
        <p:sp>
          <p:nvSpPr>
            <p:cNvPr id="33" name="직각 삼각형 25"/>
            <p:cNvSpPr/>
            <p:nvPr/>
          </p:nvSpPr>
          <p:spPr>
            <a:xfrm rot="5400000">
              <a:off x="1818081" y="3142141"/>
              <a:ext cx="468085" cy="468085"/>
            </a:xfrm>
            <a:prstGeom prst="rtTriangle">
              <a:avLst/>
            </a:prstGeom>
            <a:solidFill>
              <a:srgbClr val="46AC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직사각형 27"/>
            <p:cNvSpPr/>
            <p:nvPr/>
          </p:nvSpPr>
          <p:spPr>
            <a:xfrm>
              <a:off x="1960136" y="3299694"/>
              <a:ext cx="295182" cy="3664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b="1" dirty="0" smtClean="0">
                  <a:solidFill>
                    <a:prstClr val="white"/>
                  </a:solidFill>
                </a:rPr>
                <a:t> </a:t>
              </a:r>
              <a:endParaRPr lang="ko-KR" altLang="en-US" sz="12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35" name="TextBox 110"/>
          <p:cNvSpPr txBox="1"/>
          <p:nvPr/>
        </p:nvSpPr>
        <p:spPr>
          <a:xfrm>
            <a:off x="734469" y="1400009"/>
            <a:ext cx="2525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搜尋書本</a:t>
            </a:r>
            <a:endParaRPr lang="ko-KR" altLang="en-US" sz="2400" b="1" dirty="0">
              <a:solidFill>
                <a:prstClr val="black">
                  <a:lumMod val="65000"/>
                  <a:lumOff val="35000"/>
                </a:prstClr>
              </a:solidFill>
              <a:latin typeface="微軟正黑體" panose="020B0604030504040204" pitchFamily="34" charset="-120"/>
              <a:cs typeface="Aharoni" panose="02010803020104030203" pitchFamily="2" charset="-79"/>
            </a:endParaRP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37" y="1996325"/>
            <a:ext cx="9133834" cy="433364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340206" y="2299582"/>
            <a:ext cx="8188477" cy="44718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6" name="Picture 2" descr="C:\Users\USER\Desktop\ppt_img\下載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78" b="89778" l="3556" r="99111">
                        <a14:foregroundMark x1="7111" y1="24444" x2="7111" y2="24444"/>
                        <a14:foregroundMark x1="8444" y1="16444" x2="8444" y2="16444"/>
                        <a14:foregroundMark x1="8444" y1="16444" x2="8444" y2="16444"/>
                        <a14:foregroundMark x1="6667" y1="17778" x2="3556" y2="16000"/>
                        <a14:foregroundMark x1="86222" y1="62667" x2="89778" y2="61333"/>
                        <a14:foregroundMark x1="88889" y1="63111" x2="98222" y2="52444"/>
                        <a14:foregroundMark x1="94222" y1="57778" x2="97778" y2="56889"/>
                        <a14:foregroundMark x1="95556" y1="58222" x2="99111" y2="57778"/>
                        <a14:backgroundMark x1="98222" y1="57778" x2="98222" y2="57778"/>
                        <a14:backgroundMark x1="98222" y1="57333" x2="99556" y2="54667"/>
                        <a14:backgroundMark x1="97333" y1="58222" x2="99556" y2="58222"/>
                        <a14:backgroundMark x1="97778" y1="58222" x2="99556" y2="54222"/>
                        <a14:backgroundMark x1="98222" y1="58667" x2="99556" y2="5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839198">
            <a:off x="1458980" y="3500067"/>
            <a:ext cx="684895" cy="684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대각선 방향의 모서리가 둥근 사각형 24"/>
          <p:cNvSpPr/>
          <p:nvPr/>
        </p:nvSpPr>
        <p:spPr>
          <a:xfrm flipH="1">
            <a:off x="8596604" y="2837304"/>
            <a:ext cx="2226162" cy="798285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於搜尋欄</a:t>
            </a:r>
            <a:endParaRPr lang="en-US" altLang="zh-TW" b="1" dirty="0" smtClean="0">
              <a:solidFill>
                <a:srgbClr val="46ABA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進行條件篩選</a:t>
            </a:r>
            <a:endParaRPr lang="ko-KR" altLang="en-US" b="1" dirty="0">
              <a:solidFill>
                <a:srgbClr val="46ABA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18" name="대각선 방향의 모서리가 둥근 사각형 24"/>
          <p:cNvSpPr/>
          <p:nvPr/>
        </p:nvSpPr>
        <p:spPr>
          <a:xfrm flipH="1">
            <a:off x="1088310" y="4322270"/>
            <a:ext cx="2397273" cy="798285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點選有興趣的書</a:t>
            </a:r>
            <a:endParaRPr lang="en-US" altLang="zh-TW" b="1" dirty="0" smtClean="0">
              <a:solidFill>
                <a:srgbClr val="46ABA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詳細查看</a:t>
            </a:r>
            <a:endParaRPr lang="ko-KR" altLang="en-US" b="1" dirty="0">
              <a:solidFill>
                <a:srgbClr val="46ABA1"/>
              </a:solidFill>
              <a:latin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5293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46AC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13730" y="241300"/>
            <a:ext cx="11772000" cy="6408000"/>
          </a:xfrm>
          <a:prstGeom prst="roundRect">
            <a:avLst>
              <a:gd name="adj" fmla="val 5051"/>
            </a:avLst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265081" y="478769"/>
            <a:ext cx="36679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r>
              <a:rPr lang="en-US" altLang="zh-TW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8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交換系統</a:t>
            </a:r>
            <a:endParaRPr lang="en-US" altLang="ko-KR" sz="2800" b="1" dirty="0">
              <a:solidFill>
                <a:prstClr val="black">
                  <a:lumMod val="75000"/>
                  <a:lumOff val="25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2" name="직선 연결선 91"/>
          <p:cNvCxnSpPr/>
          <p:nvPr/>
        </p:nvCxnSpPr>
        <p:spPr>
          <a:xfrm>
            <a:off x="723159" y="1309779"/>
            <a:ext cx="10800000" cy="0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그룹 101"/>
          <p:cNvGrpSpPr/>
          <p:nvPr/>
        </p:nvGrpSpPr>
        <p:grpSpPr>
          <a:xfrm>
            <a:off x="10360253" y="6036054"/>
            <a:ext cx="1365715" cy="505246"/>
            <a:chOff x="7764994" y="6403038"/>
            <a:chExt cx="1677314" cy="620522"/>
          </a:xfrm>
          <a:solidFill>
            <a:srgbClr val="46ACA1"/>
          </a:solidFill>
        </p:grpSpPr>
        <p:sp>
          <p:nvSpPr>
            <p:cNvPr id="103" name="순서도: 처리 102"/>
            <p:cNvSpPr/>
            <p:nvPr/>
          </p:nvSpPr>
          <p:spPr>
            <a:xfrm>
              <a:off x="7765908" y="6642559"/>
              <a:ext cx="1676400" cy="381001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Share Books </a:t>
              </a:r>
              <a:r>
                <a:rPr lang="zh-TW" altLang="en-US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4</a:t>
              </a:r>
              <a:r>
                <a:rPr lang="en-US" altLang="ko-KR" sz="1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endParaRPr lang="ko-KR" altLang="en-US" sz="1200" b="1" dirty="0">
                <a:solidFill>
                  <a:prstClr val="white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104" name="이등변 삼각형 103"/>
            <p:cNvSpPr/>
            <p:nvPr/>
          </p:nvSpPr>
          <p:spPr>
            <a:xfrm>
              <a:off x="7764994" y="6403038"/>
              <a:ext cx="252000" cy="2520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6" name="圖片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41" y="582193"/>
            <a:ext cx="640454" cy="542907"/>
          </a:xfrm>
          <a:prstGeom prst="rect">
            <a:avLst/>
          </a:prstGeom>
        </p:spPr>
      </p:pic>
      <p:grpSp>
        <p:nvGrpSpPr>
          <p:cNvPr id="4" name="群組 3"/>
          <p:cNvGrpSpPr/>
          <p:nvPr/>
        </p:nvGrpSpPr>
        <p:grpSpPr>
          <a:xfrm>
            <a:off x="734469" y="1400010"/>
            <a:ext cx="353841" cy="396099"/>
            <a:chOff x="1818081" y="3142141"/>
            <a:chExt cx="468085" cy="523986"/>
          </a:xfrm>
        </p:grpSpPr>
        <p:sp>
          <p:nvSpPr>
            <p:cNvPr id="33" name="직각 삼각형 25"/>
            <p:cNvSpPr/>
            <p:nvPr/>
          </p:nvSpPr>
          <p:spPr>
            <a:xfrm rot="5400000">
              <a:off x="1818081" y="3142141"/>
              <a:ext cx="468085" cy="468085"/>
            </a:xfrm>
            <a:prstGeom prst="rtTriangle">
              <a:avLst/>
            </a:prstGeom>
            <a:solidFill>
              <a:srgbClr val="46AC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직사각형 27"/>
            <p:cNvSpPr/>
            <p:nvPr/>
          </p:nvSpPr>
          <p:spPr>
            <a:xfrm>
              <a:off x="1960136" y="3299694"/>
              <a:ext cx="295182" cy="3664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b="1" dirty="0" smtClean="0">
                  <a:solidFill>
                    <a:prstClr val="white"/>
                  </a:solidFill>
                </a:rPr>
                <a:t> </a:t>
              </a:r>
              <a:endParaRPr lang="ko-KR" altLang="en-US" sz="12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35" name="TextBox 110"/>
          <p:cNvSpPr txBox="1"/>
          <p:nvPr/>
        </p:nvSpPr>
        <p:spPr>
          <a:xfrm>
            <a:off x="734469" y="1400009"/>
            <a:ext cx="2525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進行交換</a:t>
            </a:r>
            <a:endParaRPr lang="ko-KR" altLang="en-US" sz="2400" b="1" dirty="0">
              <a:solidFill>
                <a:prstClr val="black">
                  <a:lumMod val="65000"/>
                  <a:lumOff val="35000"/>
                </a:prstClr>
              </a:solidFill>
              <a:latin typeface="微軟正黑體" panose="020B0604030504040204" pitchFamily="34" charset="-120"/>
              <a:cs typeface="Aharoni" panose="02010803020104030203" pitchFamily="2" charset="-79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065" y="2315937"/>
            <a:ext cx="3541114" cy="2258725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479" y="2315935"/>
            <a:ext cx="3799776" cy="225872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45" t="-1" r="19091" b="15524"/>
          <a:stretch/>
        </p:blipFill>
        <p:spPr>
          <a:xfrm>
            <a:off x="524983" y="2315937"/>
            <a:ext cx="3510950" cy="2258725"/>
          </a:xfrm>
          <a:prstGeom prst="rect">
            <a:avLst/>
          </a:prstGeom>
        </p:spPr>
      </p:pic>
      <p:pic>
        <p:nvPicPr>
          <p:cNvPr id="4098" name="Picture 2" descr="C:\Users\USER\Desktop\ppt_img\下載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78" b="89778" l="3556" r="99111">
                        <a14:foregroundMark x1="7111" y1="24444" x2="7111" y2="24444"/>
                        <a14:foregroundMark x1="8444" y1="16444" x2="8444" y2="16444"/>
                        <a14:foregroundMark x1="8444" y1="16444" x2="8444" y2="16444"/>
                        <a14:foregroundMark x1="6667" y1="17778" x2="3556" y2="16000"/>
                        <a14:foregroundMark x1="86222" y1="62667" x2="89778" y2="61333"/>
                        <a14:foregroundMark x1="88889" y1="63111" x2="98222" y2="52444"/>
                        <a14:foregroundMark x1="94222" y1="57778" x2="97778" y2="56889"/>
                        <a14:foregroundMark x1="95556" y1="58222" x2="99111" y2="57778"/>
                        <a14:backgroundMark x1="98222" y1="57778" x2="98222" y2="57778"/>
                        <a14:backgroundMark x1="98222" y1="57333" x2="99556" y2="54667"/>
                        <a14:backgroundMark x1="97333" y1="58222" x2="99556" y2="58222"/>
                        <a14:backgroundMark x1="97778" y1="58222" x2="99556" y2="54222"/>
                        <a14:backgroundMark x1="98222" y1="58667" x2="99556" y2="5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11264">
            <a:off x="4920814" y="3697411"/>
            <a:ext cx="762698" cy="762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矩形 24"/>
          <p:cNvSpPr/>
          <p:nvPr/>
        </p:nvSpPr>
        <p:spPr>
          <a:xfrm>
            <a:off x="7980190" y="2436783"/>
            <a:ext cx="1627388" cy="79186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7" name="Picture 2" descr="C:\Users\USER\Desktop\ppt_img\下載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778" b="89778" l="3556" r="99111">
                        <a14:foregroundMark x1="7111" y1="24444" x2="7111" y2="24444"/>
                        <a14:foregroundMark x1="8444" y1="16444" x2="8444" y2="16444"/>
                        <a14:foregroundMark x1="8444" y1="16444" x2="8444" y2="16444"/>
                        <a14:foregroundMark x1="6667" y1="17778" x2="3556" y2="16000"/>
                        <a14:foregroundMark x1="86222" y1="62667" x2="89778" y2="61333"/>
                        <a14:foregroundMark x1="88889" y1="63111" x2="98222" y2="52444"/>
                        <a14:foregroundMark x1="94222" y1="57778" x2="97778" y2="56889"/>
                        <a14:foregroundMark x1="95556" y1="58222" x2="99111" y2="57778"/>
                        <a14:backgroundMark x1="98222" y1="57778" x2="98222" y2="57778"/>
                        <a14:backgroundMark x1="98222" y1="57333" x2="99556" y2="54667"/>
                        <a14:backgroundMark x1="97333" y1="58222" x2="99556" y2="58222"/>
                        <a14:backgroundMark x1="97778" y1="58222" x2="99556" y2="54222"/>
                        <a14:backgroundMark x1="98222" y1="58667" x2="99556" y2="5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63717">
            <a:off x="10606775" y="3093937"/>
            <a:ext cx="536814" cy="53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대각선 방향의 모서리가 둥근 사각형 24"/>
          <p:cNvSpPr/>
          <p:nvPr/>
        </p:nvSpPr>
        <p:spPr>
          <a:xfrm flipH="1">
            <a:off x="1088311" y="4752338"/>
            <a:ext cx="2226162" cy="798285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先登入會員</a:t>
            </a:r>
            <a:endParaRPr lang="ko-KR" altLang="en-US" b="1" dirty="0">
              <a:solidFill>
                <a:srgbClr val="46ABA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24" name="대각선 방향의 모서리가 둥근 사각형 24"/>
          <p:cNvSpPr/>
          <p:nvPr/>
        </p:nvSpPr>
        <p:spPr>
          <a:xfrm flipH="1">
            <a:off x="4684981" y="4752340"/>
            <a:ext cx="2226162" cy="798285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點選</a:t>
            </a:r>
            <a:r>
              <a:rPr lang="zh-TW" altLang="en-US" b="1" dirty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我要交換</a:t>
            </a:r>
            <a:endParaRPr lang="ko-KR" altLang="en-US" b="1" dirty="0">
              <a:solidFill>
                <a:srgbClr val="46ABA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28" name="대각선 방향의 모서리가 둥근 사각형 24"/>
          <p:cNvSpPr/>
          <p:nvPr/>
        </p:nvSpPr>
        <p:spPr>
          <a:xfrm flipH="1">
            <a:off x="8281652" y="4752340"/>
            <a:ext cx="2830682" cy="798285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選取想用來</a:t>
            </a:r>
            <a:endParaRPr lang="en-US" altLang="zh-TW" b="1" dirty="0" smtClean="0">
              <a:solidFill>
                <a:srgbClr val="46ABA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和對方交換的書</a:t>
            </a:r>
            <a:endParaRPr lang="ko-KR" altLang="en-US" b="1" dirty="0">
              <a:solidFill>
                <a:srgbClr val="46ABA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7729179" y="563908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>
                <a:solidFill>
                  <a:srgbClr val="FF0000"/>
                </a:solidFill>
                <a:latin typeface="+mj-ea"/>
                <a:ea typeface="+mj-ea"/>
              </a:rPr>
              <a:t>※</a:t>
            </a:r>
            <a:r>
              <a:rPr lang="zh-TW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 自己的書會先於搜尋區下架</a:t>
            </a:r>
            <a:endParaRPr lang="zh-TW" alt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2479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46AC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13730" y="241300"/>
            <a:ext cx="11772000" cy="6408000"/>
          </a:xfrm>
          <a:prstGeom prst="roundRect">
            <a:avLst>
              <a:gd name="adj" fmla="val 5051"/>
            </a:avLst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265081" y="478769"/>
            <a:ext cx="36679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r>
              <a:rPr lang="en-US" altLang="zh-TW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8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交換系統</a:t>
            </a:r>
            <a:endParaRPr lang="en-US" altLang="ko-KR" sz="2800" b="1" dirty="0">
              <a:solidFill>
                <a:prstClr val="black">
                  <a:lumMod val="75000"/>
                  <a:lumOff val="25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2" name="직선 연결선 91"/>
          <p:cNvCxnSpPr/>
          <p:nvPr/>
        </p:nvCxnSpPr>
        <p:spPr>
          <a:xfrm>
            <a:off x="723159" y="1309779"/>
            <a:ext cx="10800000" cy="0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圖片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41" y="582193"/>
            <a:ext cx="640454" cy="542907"/>
          </a:xfrm>
          <a:prstGeom prst="rect">
            <a:avLst/>
          </a:prstGeom>
        </p:spPr>
      </p:pic>
      <p:grpSp>
        <p:nvGrpSpPr>
          <p:cNvPr id="4" name="群組 3"/>
          <p:cNvGrpSpPr/>
          <p:nvPr/>
        </p:nvGrpSpPr>
        <p:grpSpPr>
          <a:xfrm>
            <a:off x="734469" y="1400010"/>
            <a:ext cx="353841" cy="396099"/>
            <a:chOff x="1818081" y="3142141"/>
            <a:chExt cx="468085" cy="523986"/>
          </a:xfrm>
        </p:grpSpPr>
        <p:sp>
          <p:nvSpPr>
            <p:cNvPr id="33" name="직각 삼각형 25"/>
            <p:cNvSpPr/>
            <p:nvPr/>
          </p:nvSpPr>
          <p:spPr>
            <a:xfrm rot="5400000">
              <a:off x="1818081" y="3142141"/>
              <a:ext cx="468085" cy="468085"/>
            </a:xfrm>
            <a:prstGeom prst="rtTriangle">
              <a:avLst/>
            </a:prstGeom>
            <a:solidFill>
              <a:srgbClr val="46AC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직사각형 27"/>
            <p:cNvSpPr/>
            <p:nvPr/>
          </p:nvSpPr>
          <p:spPr>
            <a:xfrm>
              <a:off x="1960136" y="3299694"/>
              <a:ext cx="295182" cy="3664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b="1" dirty="0" smtClean="0">
                  <a:solidFill>
                    <a:prstClr val="white"/>
                  </a:solidFill>
                </a:rPr>
                <a:t> </a:t>
              </a:r>
              <a:endParaRPr lang="ko-KR" altLang="en-US" sz="12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35" name="TextBox 110"/>
          <p:cNvSpPr txBox="1"/>
          <p:nvPr/>
        </p:nvSpPr>
        <p:spPr>
          <a:xfrm>
            <a:off x="734469" y="1400009"/>
            <a:ext cx="2525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查看</a:t>
            </a:r>
            <a:r>
              <a:rPr lang="zh-TW" altLang="en-US" sz="24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交換邀請</a:t>
            </a:r>
            <a:endParaRPr lang="ko-KR" altLang="en-US" sz="2400" b="1" dirty="0">
              <a:solidFill>
                <a:prstClr val="black">
                  <a:lumMod val="65000"/>
                  <a:lumOff val="35000"/>
                </a:prstClr>
              </a:solidFill>
              <a:latin typeface="微軟正黑體" panose="020B0604030504040204" pitchFamily="34" charset="-120"/>
              <a:cs typeface="Aharoni" panose="02010803020104030203" pitchFamily="2" charset="-79"/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53" y="2097182"/>
            <a:ext cx="9609878" cy="3875389"/>
          </a:xfrm>
          <a:prstGeom prst="rect">
            <a:avLst/>
          </a:prstGeom>
        </p:spPr>
      </p:pic>
      <p:sp>
        <p:nvSpPr>
          <p:cNvPr id="24" name="向左箭號 23"/>
          <p:cNvSpPr/>
          <p:nvPr/>
        </p:nvSpPr>
        <p:spPr>
          <a:xfrm rot="10800000">
            <a:off x="8833659" y="3374459"/>
            <a:ext cx="840345" cy="345320"/>
          </a:xfrm>
          <a:prstGeom prst="leftArrow">
            <a:avLst>
              <a:gd name="adj1" fmla="val 31106"/>
              <a:gd name="adj2" fmla="val 74319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1" name="그룹 107"/>
          <p:cNvGrpSpPr/>
          <p:nvPr/>
        </p:nvGrpSpPr>
        <p:grpSpPr>
          <a:xfrm>
            <a:off x="9876654" y="3371869"/>
            <a:ext cx="1364970" cy="452452"/>
            <a:chOff x="6565900" y="241300"/>
            <a:chExt cx="1676400" cy="555683"/>
          </a:xfrm>
          <a:solidFill>
            <a:schemeClr val="tx2"/>
          </a:solidFill>
        </p:grpSpPr>
        <p:sp>
          <p:nvSpPr>
            <p:cNvPr id="32" name="순서도: 처리 108"/>
            <p:cNvSpPr/>
            <p:nvPr/>
          </p:nvSpPr>
          <p:spPr>
            <a:xfrm>
              <a:off x="6565900" y="241300"/>
              <a:ext cx="1676400" cy="381000"/>
            </a:xfrm>
            <a:prstGeom prst="flowChartProcess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送出的邀請</a:t>
              </a:r>
              <a:endParaRPr lang="ko-KR" altLang="en-US" sz="1200" b="1" dirty="0">
                <a:solidFill>
                  <a:schemeClr val="tx1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36" name="이등변 삼각형 109"/>
            <p:cNvSpPr/>
            <p:nvPr/>
          </p:nvSpPr>
          <p:spPr>
            <a:xfrm rot="10800000">
              <a:off x="7785100" y="544983"/>
              <a:ext cx="252000" cy="252000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107"/>
          <p:cNvGrpSpPr/>
          <p:nvPr/>
        </p:nvGrpSpPr>
        <p:grpSpPr>
          <a:xfrm>
            <a:off x="9885015" y="5032611"/>
            <a:ext cx="1364970" cy="452452"/>
            <a:chOff x="6565900" y="241300"/>
            <a:chExt cx="1676400" cy="555683"/>
          </a:xfrm>
          <a:solidFill>
            <a:schemeClr val="tx2"/>
          </a:solidFill>
        </p:grpSpPr>
        <p:sp>
          <p:nvSpPr>
            <p:cNvPr id="38" name="순서도: 처리 108"/>
            <p:cNvSpPr/>
            <p:nvPr/>
          </p:nvSpPr>
          <p:spPr>
            <a:xfrm>
              <a:off x="6565900" y="241300"/>
              <a:ext cx="1676400" cy="381000"/>
            </a:xfrm>
            <a:prstGeom prst="flowChartProcess">
              <a:avLst/>
            </a:prstGeom>
            <a:solidFill>
              <a:srgbClr val="46AB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收到</a:t>
              </a:r>
              <a:r>
                <a:rPr lang="zh-TW" altLang="en-US" sz="1200" dirty="0" smtClean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的</a:t>
              </a:r>
              <a:r>
                <a:rPr lang="zh-TW" altLang="en-US" sz="12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邀請</a:t>
              </a:r>
              <a:endParaRPr lang="ko-KR" altLang="en-US" sz="1200" b="1" dirty="0">
                <a:solidFill>
                  <a:schemeClr val="tx1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39" name="이등변 삼각형 109"/>
            <p:cNvSpPr/>
            <p:nvPr/>
          </p:nvSpPr>
          <p:spPr>
            <a:xfrm rot="10800000">
              <a:off x="7785099" y="544983"/>
              <a:ext cx="252000" cy="252000"/>
            </a:xfrm>
            <a:prstGeom prst="triangle">
              <a:avLst/>
            </a:prstGeom>
            <a:solidFill>
              <a:srgbClr val="46AB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098" name="Picture 2" descr="C:\Users\USER\Desktop\ppt_img\下載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78" b="89778" l="3556" r="99111">
                        <a14:foregroundMark x1="7111" y1="24444" x2="7111" y2="24444"/>
                        <a14:foregroundMark x1="8444" y1="16444" x2="8444" y2="16444"/>
                        <a14:foregroundMark x1="8444" y1="16444" x2="8444" y2="16444"/>
                        <a14:foregroundMark x1="6667" y1="17778" x2="3556" y2="16000"/>
                        <a14:foregroundMark x1="86222" y1="62667" x2="89778" y2="61333"/>
                        <a14:foregroundMark x1="88889" y1="63111" x2="98222" y2="52444"/>
                        <a14:foregroundMark x1="94222" y1="57778" x2="97778" y2="56889"/>
                        <a14:foregroundMark x1="95556" y1="58222" x2="99111" y2="57778"/>
                        <a14:backgroundMark x1="98222" y1="57778" x2="98222" y2="57778"/>
                        <a14:backgroundMark x1="98222" y1="57333" x2="99556" y2="54667"/>
                        <a14:backgroundMark x1="97333" y1="58222" x2="99556" y2="58222"/>
                        <a14:backgroundMark x1="97778" y1="58222" x2="99556" y2="54222"/>
                        <a14:backgroundMark x1="98222" y1="58667" x2="99556" y2="5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76039">
            <a:off x="8019661" y="3675661"/>
            <a:ext cx="510392" cy="510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向左箭號 40"/>
          <p:cNvSpPr/>
          <p:nvPr/>
        </p:nvSpPr>
        <p:spPr>
          <a:xfrm rot="10800000">
            <a:off x="8833660" y="4976730"/>
            <a:ext cx="840345" cy="345320"/>
          </a:xfrm>
          <a:prstGeom prst="leftArrow">
            <a:avLst>
              <a:gd name="adj1" fmla="val 31106"/>
              <a:gd name="adj2" fmla="val 74319"/>
            </a:avLst>
          </a:prstGeom>
          <a:solidFill>
            <a:srgbClr val="46ABA1"/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대각선 방향의 모서리가 둥근 사각형 24"/>
          <p:cNvSpPr/>
          <p:nvPr/>
        </p:nvSpPr>
        <p:spPr>
          <a:xfrm flipH="1">
            <a:off x="554874" y="2925886"/>
            <a:ext cx="2384887" cy="1370130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可篩選</a:t>
            </a:r>
            <a:endParaRPr lang="en-US" altLang="zh-TW" b="1" dirty="0" smtClean="0">
              <a:solidFill>
                <a:srgbClr val="46ABA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送出的邀請</a:t>
            </a:r>
            <a:endParaRPr lang="en-US" altLang="zh-TW" b="1" dirty="0" smtClean="0">
              <a:solidFill>
                <a:srgbClr val="46ABA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ko-KR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or</a:t>
            </a:r>
          </a:p>
          <a:p>
            <a:pPr algn="ctr"/>
            <a:r>
              <a:rPr lang="zh-TW" altLang="en-US" b="1" dirty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收到的邀請</a:t>
            </a:r>
            <a:endParaRPr lang="ko-KR" altLang="en-US" b="1" dirty="0">
              <a:solidFill>
                <a:srgbClr val="46ABA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747319" y="2495755"/>
            <a:ext cx="1512238" cy="33798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4" name="그룹 101"/>
          <p:cNvGrpSpPr/>
          <p:nvPr/>
        </p:nvGrpSpPr>
        <p:grpSpPr>
          <a:xfrm>
            <a:off x="10289093" y="6028696"/>
            <a:ext cx="1365715" cy="505246"/>
            <a:chOff x="7764994" y="6403038"/>
            <a:chExt cx="1677314" cy="620522"/>
          </a:xfrm>
          <a:solidFill>
            <a:srgbClr val="46ACA1"/>
          </a:solidFill>
        </p:grpSpPr>
        <p:sp>
          <p:nvSpPr>
            <p:cNvPr id="45" name="순서도: 처리 102"/>
            <p:cNvSpPr/>
            <p:nvPr/>
          </p:nvSpPr>
          <p:spPr>
            <a:xfrm>
              <a:off x="7765908" y="6642559"/>
              <a:ext cx="1676400" cy="381001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Share Books </a:t>
              </a:r>
              <a:r>
                <a:rPr lang="zh-TW" altLang="en-US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5</a:t>
              </a:r>
              <a:r>
                <a:rPr lang="en-US" altLang="ko-KR" sz="1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endParaRPr lang="ko-KR" altLang="en-US" sz="1200" b="1" dirty="0">
                <a:solidFill>
                  <a:prstClr val="white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46" name="이등변 삼각형 103"/>
            <p:cNvSpPr/>
            <p:nvPr/>
          </p:nvSpPr>
          <p:spPr>
            <a:xfrm>
              <a:off x="7764994" y="6403038"/>
              <a:ext cx="252000" cy="2520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8434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10958" y="1860850"/>
            <a:ext cx="5269116" cy="45231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0" r="1390"/>
          <a:stretch/>
        </p:blipFill>
        <p:spPr>
          <a:xfrm>
            <a:off x="734777" y="2041702"/>
            <a:ext cx="4793371" cy="4160238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46AC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13730" y="241300"/>
            <a:ext cx="11772000" cy="6408000"/>
          </a:xfrm>
          <a:prstGeom prst="roundRect">
            <a:avLst>
              <a:gd name="adj" fmla="val 5051"/>
            </a:avLst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265081" y="478769"/>
            <a:ext cx="36679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網站架構</a:t>
            </a:r>
            <a:r>
              <a:rPr lang="en-US" altLang="zh-TW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8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交換系統</a:t>
            </a:r>
            <a:endParaRPr lang="en-US" altLang="ko-KR" sz="2800" b="1" dirty="0">
              <a:solidFill>
                <a:prstClr val="black">
                  <a:lumMod val="75000"/>
                  <a:lumOff val="25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2" name="직선 연결선 91"/>
          <p:cNvCxnSpPr/>
          <p:nvPr/>
        </p:nvCxnSpPr>
        <p:spPr>
          <a:xfrm>
            <a:off x="723159" y="1309779"/>
            <a:ext cx="10800000" cy="0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圖片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41" y="582193"/>
            <a:ext cx="640454" cy="542907"/>
          </a:xfrm>
          <a:prstGeom prst="rect">
            <a:avLst/>
          </a:prstGeom>
        </p:spPr>
      </p:pic>
      <p:grpSp>
        <p:nvGrpSpPr>
          <p:cNvPr id="4" name="群組 3"/>
          <p:cNvGrpSpPr/>
          <p:nvPr/>
        </p:nvGrpSpPr>
        <p:grpSpPr>
          <a:xfrm>
            <a:off x="734469" y="1400010"/>
            <a:ext cx="353841" cy="396099"/>
            <a:chOff x="1818081" y="3142141"/>
            <a:chExt cx="468085" cy="523986"/>
          </a:xfrm>
        </p:grpSpPr>
        <p:sp>
          <p:nvSpPr>
            <p:cNvPr id="33" name="직각 삼각형 25"/>
            <p:cNvSpPr/>
            <p:nvPr/>
          </p:nvSpPr>
          <p:spPr>
            <a:xfrm rot="5400000">
              <a:off x="1818081" y="3142141"/>
              <a:ext cx="468085" cy="468085"/>
            </a:xfrm>
            <a:prstGeom prst="rtTriangle">
              <a:avLst/>
            </a:prstGeom>
            <a:solidFill>
              <a:srgbClr val="46AC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직사각형 27"/>
            <p:cNvSpPr/>
            <p:nvPr/>
          </p:nvSpPr>
          <p:spPr>
            <a:xfrm>
              <a:off x="1960136" y="3299694"/>
              <a:ext cx="295182" cy="3664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b="1" dirty="0" smtClean="0">
                  <a:solidFill>
                    <a:prstClr val="white"/>
                  </a:solidFill>
                </a:rPr>
                <a:t> </a:t>
              </a:r>
              <a:endParaRPr lang="ko-KR" altLang="en-US" sz="12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35" name="TextBox 110"/>
          <p:cNvSpPr txBox="1"/>
          <p:nvPr/>
        </p:nvSpPr>
        <p:spPr>
          <a:xfrm>
            <a:off x="734469" y="1400009"/>
            <a:ext cx="2525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查看</a:t>
            </a:r>
            <a:r>
              <a:rPr lang="zh-TW" altLang="en-US" sz="24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交換邀請</a:t>
            </a:r>
            <a:endParaRPr lang="ko-KR" altLang="en-US" sz="2400" b="1" dirty="0">
              <a:solidFill>
                <a:prstClr val="black">
                  <a:lumMod val="65000"/>
                  <a:lumOff val="35000"/>
                </a:prstClr>
              </a:solidFill>
              <a:latin typeface="微軟正黑體" panose="020B0604030504040204" pitchFamily="34" charset="-120"/>
              <a:cs typeface="Aharoni" panose="02010803020104030203" pitchFamily="2" charset="-79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221589" y="5709735"/>
            <a:ext cx="1801640" cy="33798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7798" y="1899139"/>
            <a:ext cx="4658714" cy="4211267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831154" y="4977053"/>
            <a:ext cx="4582510" cy="46009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대각선 방향의 모서리가 둥근 사각형 24"/>
          <p:cNvSpPr/>
          <p:nvPr/>
        </p:nvSpPr>
        <p:spPr>
          <a:xfrm flipH="1">
            <a:off x="4699964" y="4004772"/>
            <a:ext cx="2384887" cy="654528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可於查看</a:t>
            </a:r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</a:t>
            </a:r>
            <a:endParaRPr lang="en-US" altLang="zh-TW" b="1" dirty="0" smtClean="0">
              <a:solidFill>
                <a:srgbClr val="46ABA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繼續</a:t>
            </a:r>
            <a:r>
              <a:rPr lang="zh-TW" altLang="en-US" b="1" dirty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對方</a:t>
            </a:r>
            <a:r>
              <a:rPr lang="zh-TW" altLang="en-US" b="1" dirty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留言對話</a:t>
            </a:r>
            <a:endParaRPr lang="ko-KR" altLang="en-US" b="1" dirty="0">
              <a:solidFill>
                <a:srgbClr val="46ABA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410938" y="5646343"/>
            <a:ext cx="2872433" cy="33798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1" name="그룹 107"/>
          <p:cNvGrpSpPr/>
          <p:nvPr/>
        </p:nvGrpSpPr>
        <p:grpSpPr>
          <a:xfrm>
            <a:off x="4098960" y="1549280"/>
            <a:ext cx="1364970" cy="452452"/>
            <a:chOff x="6565900" y="241300"/>
            <a:chExt cx="1676400" cy="555683"/>
          </a:xfrm>
          <a:solidFill>
            <a:schemeClr val="tx2"/>
          </a:solidFill>
        </p:grpSpPr>
        <p:sp>
          <p:nvSpPr>
            <p:cNvPr id="32" name="순서도: 처리 108"/>
            <p:cNvSpPr/>
            <p:nvPr/>
          </p:nvSpPr>
          <p:spPr>
            <a:xfrm>
              <a:off x="6565900" y="241300"/>
              <a:ext cx="1676400" cy="381000"/>
            </a:xfrm>
            <a:prstGeom prst="flowChartProcess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送出的邀請</a:t>
              </a:r>
              <a:endParaRPr lang="ko-KR" altLang="en-US" sz="1200" b="1" dirty="0">
                <a:solidFill>
                  <a:schemeClr val="tx1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36" name="이등변 삼각형 109"/>
            <p:cNvSpPr/>
            <p:nvPr/>
          </p:nvSpPr>
          <p:spPr>
            <a:xfrm rot="10800000">
              <a:off x="7785100" y="544983"/>
              <a:ext cx="252000" cy="252000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107"/>
          <p:cNvGrpSpPr/>
          <p:nvPr/>
        </p:nvGrpSpPr>
        <p:grpSpPr>
          <a:xfrm>
            <a:off x="9465820" y="1576930"/>
            <a:ext cx="1364970" cy="452452"/>
            <a:chOff x="6565900" y="241300"/>
            <a:chExt cx="1676400" cy="555683"/>
          </a:xfrm>
          <a:solidFill>
            <a:schemeClr val="tx2"/>
          </a:solidFill>
        </p:grpSpPr>
        <p:sp>
          <p:nvSpPr>
            <p:cNvPr id="38" name="순서도: 처리 108"/>
            <p:cNvSpPr/>
            <p:nvPr/>
          </p:nvSpPr>
          <p:spPr>
            <a:xfrm>
              <a:off x="6565900" y="241300"/>
              <a:ext cx="1676400" cy="381000"/>
            </a:xfrm>
            <a:prstGeom prst="flowChartProcess">
              <a:avLst/>
            </a:prstGeom>
            <a:solidFill>
              <a:srgbClr val="46AB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2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收到</a:t>
              </a:r>
              <a:r>
                <a:rPr lang="zh-TW" altLang="en-US" sz="1200" dirty="0" smtClean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的</a:t>
              </a:r>
              <a:r>
                <a:rPr lang="zh-TW" altLang="en-US" sz="12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邀請</a:t>
              </a:r>
              <a:endParaRPr lang="ko-KR" altLang="en-US" sz="1200" b="1" dirty="0">
                <a:solidFill>
                  <a:schemeClr val="tx1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39" name="이등변 삼각형 109"/>
            <p:cNvSpPr/>
            <p:nvPr/>
          </p:nvSpPr>
          <p:spPr>
            <a:xfrm rot="10800000">
              <a:off x="7785099" y="544983"/>
              <a:ext cx="252000" cy="252000"/>
            </a:xfrm>
            <a:prstGeom prst="triangle">
              <a:avLst/>
            </a:prstGeom>
            <a:solidFill>
              <a:srgbClr val="46AB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대각선 방향의 모서리가 둥근 사각형 24"/>
          <p:cNvSpPr/>
          <p:nvPr/>
        </p:nvSpPr>
        <p:spPr>
          <a:xfrm flipH="1">
            <a:off x="4207301" y="5748921"/>
            <a:ext cx="2513257" cy="654528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取消邀請，自己</a:t>
            </a:r>
            <a:r>
              <a:rPr lang="zh-TW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的書重新上架到搜尋區</a:t>
            </a:r>
            <a:endParaRPr lang="zh-TW" alt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grpSp>
        <p:nvGrpSpPr>
          <p:cNvPr id="30" name="그룹 101"/>
          <p:cNvGrpSpPr/>
          <p:nvPr/>
        </p:nvGrpSpPr>
        <p:grpSpPr>
          <a:xfrm>
            <a:off x="10382882" y="6020558"/>
            <a:ext cx="1365715" cy="505246"/>
            <a:chOff x="7764994" y="6403038"/>
            <a:chExt cx="1677314" cy="620522"/>
          </a:xfrm>
          <a:solidFill>
            <a:srgbClr val="46ACA1"/>
          </a:solidFill>
        </p:grpSpPr>
        <p:sp>
          <p:nvSpPr>
            <p:cNvPr id="41" name="순서도: 처리 102"/>
            <p:cNvSpPr/>
            <p:nvPr/>
          </p:nvSpPr>
          <p:spPr>
            <a:xfrm>
              <a:off x="7765908" y="6642559"/>
              <a:ext cx="1676400" cy="381001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Share Books </a:t>
              </a:r>
              <a:r>
                <a:rPr lang="zh-TW" altLang="en-US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6</a:t>
              </a:r>
              <a:r>
                <a:rPr lang="en-US" altLang="ko-KR" sz="1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endParaRPr lang="ko-KR" altLang="en-US" sz="1200" b="1" dirty="0">
                <a:solidFill>
                  <a:prstClr val="white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42" name="이등변 삼각형 103"/>
            <p:cNvSpPr/>
            <p:nvPr/>
          </p:nvSpPr>
          <p:spPr>
            <a:xfrm>
              <a:off x="7764994" y="6403038"/>
              <a:ext cx="252000" cy="2520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4" name="대각선 방향의 모서리가 둥근 사각형 24"/>
          <p:cNvSpPr/>
          <p:nvPr/>
        </p:nvSpPr>
        <p:spPr>
          <a:xfrm flipH="1">
            <a:off x="8201081" y="4747772"/>
            <a:ext cx="3063505" cy="773812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同意</a:t>
            </a:r>
            <a:r>
              <a:rPr lang="zh-TW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，</a:t>
            </a:r>
            <a:r>
              <a:rPr lang="zh-TW" altLang="en-US" b="1" dirty="0">
                <a:solidFill>
                  <a:srgbClr val="FF0000"/>
                </a:solidFill>
                <a:latin typeface="+mj-ea"/>
                <a:ea typeface="+mj-ea"/>
              </a:rPr>
              <a:t>自己</a:t>
            </a:r>
            <a:r>
              <a:rPr lang="zh-TW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的書下架</a:t>
            </a:r>
            <a:endParaRPr lang="en-US" altLang="zh-TW" b="1" dirty="0" smtClean="0">
              <a:solidFill>
                <a:srgbClr val="FF0000"/>
              </a:solidFill>
              <a:latin typeface="+mj-ea"/>
              <a:ea typeface="+mj-ea"/>
            </a:endParaRPr>
          </a:p>
          <a:p>
            <a:r>
              <a:rPr lang="zh-TW" altLang="en-US" b="1" dirty="0" smtClean="0">
                <a:solidFill>
                  <a:srgbClr val="FF0000"/>
                </a:solidFill>
                <a:latin typeface="+mj-ea"/>
                <a:ea typeface="+mj-ea"/>
              </a:rPr>
              <a:t>拒絕，對方的書重新上架</a:t>
            </a:r>
            <a:endParaRPr lang="zh-TW" alt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31455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46AC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13730" y="241300"/>
            <a:ext cx="11772000" cy="6408000"/>
          </a:xfrm>
          <a:prstGeom prst="roundRect">
            <a:avLst>
              <a:gd name="adj" fmla="val 5051"/>
            </a:avLst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265080" y="478769"/>
            <a:ext cx="36679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3600" b="1" dirty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網頁</a:t>
            </a:r>
            <a:r>
              <a:rPr lang="zh-TW" altLang="en-US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</a:t>
            </a:r>
            <a:r>
              <a:rPr lang="en-US" altLang="zh-TW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8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交換系統</a:t>
            </a:r>
            <a:endParaRPr lang="en-US" altLang="ko-KR" sz="2800" b="1" dirty="0">
              <a:solidFill>
                <a:prstClr val="black">
                  <a:lumMod val="75000"/>
                  <a:lumOff val="25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2" name="직선 연결선 91"/>
          <p:cNvCxnSpPr/>
          <p:nvPr/>
        </p:nvCxnSpPr>
        <p:spPr>
          <a:xfrm>
            <a:off x="723159" y="1309779"/>
            <a:ext cx="10800000" cy="0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그룹 101"/>
          <p:cNvGrpSpPr/>
          <p:nvPr/>
        </p:nvGrpSpPr>
        <p:grpSpPr>
          <a:xfrm>
            <a:off x="10287195" y="6032656"/>
            <a:ext cx="1365715" cy="505246"/>
            <a:chOff x="7764994" y="6403038"/>
            <a:chExt cx="1677314" cy="620522"/>
          </a:xfrm>
          <a:solidFill>
            <a:srgbClr val="46ACA1"/>
          </a:solidFill>
        </p:grpSpPr>
        <p:sp>
          <p:nvSpPr>
            <p:cNvPr id="103" name="순서도: 처리 102"/>
            <p:cNvSpPr/>
            <p:nvPr/>
          </p:nvSpPr>
          <p:spPr>
            <a:xfrm>
              <a:off x="7765908" y="6642559"/>
              <a:ext cx="1676400" cy="381001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Share Books </a:t>
              </a:r>
              <a:r>
                <a:rPr lang="zh-TW" altLang="en-US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7</a:t>
              </a:r>
              <a:r>
                <a:rPr lang="en-US" altLang="ko-KR" sz="1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endParaRPr lang="ko-KR" altLang="en-US" sz="1200" b="1" dirty="0">
                <a:solidFill>
                  <a:prstClr val="white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104" name="이등변 삼각형 103"/>
            <p:cNvSpPr/>
            <p:nvPr/>
          </p:nvSpPr>
          <p:spPr>
            <a:xfrm>
              <a:off x="7764994" y="6403038"/>
              <a:ext cx="252000" cy="2520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6" name="圖片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41" y="582193"/>
            <a:ext cx="640454" cy="542907"/>
          </a:xfrm>
          <a:prstGeom prst="rect">
            <a:avLst/>
          </a:prstGeom>
        </p:spPr>
      </p:pic>
      <p:grpSp>
        <p:nvGrpSpPr>
          <p:cNvPr id="4" name="群組 3"/>
          <p:cNvGrpSpPr/>
          <p:nvPr/>
        </p:nvGrpSpPr>
        <p:grpSpPr>
          <a:xfrm>
            <a:off x="734469" y="1400010"/>
            <a:ext cx="353841" cy="396099"/>
            <a:chOff x="1818081" y="3142141"/>
            <a:chExt cx="468085" cy="523986"/>
          </a:xfrm>
        </p:grpSpPr>
        <p:sp>
          <p:nvSpPr>
            <p:cNvPr id="33" name="직각 삼각형 25"/>
            <p:cNvSpPr/>
            <p:nvPr/>
          </p:nvSpPr>
          <p:spPr>
            <a:xfrm rot="5400000">
              <a:off x="1818081" y="3142141"/>
              <a:ext cx="468085" cy="468085"/>
            </a:xfrm>
            <a:prstGeom prst="rtTriangle">
              <a:avLst/>
            </a:prstGeom>
            <a:solidFill>
              <a:srgbClr val="46AC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직사각형 27"/>
            <p:cNvSpPr/>
            <p:nvPr/>
          </p:nvSpPr>
          <p:spPr>
            <a:xfrm>
              <a:off x="1960136" y="3299694"/>
              <a:ext cx="295182" cy="3664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b="1" dirty="0" smtClean="0">
                  <a:solidFill>
                    <a:prstClr val="white"/>
                  </a:solidFill>
                </a:rPr>
                <a:t> </a:t>
              </a:r>
              <a:endParaRPr lang="ko-KR" altLang="en-US" sz="12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35" name="TextBox 110"/>
          <p:cNvSpPr txBox="1"/>
          <p:nvPr/>
        </p:nvSpPr>
        <p:spPr>
          <a:xfrm>
            <a:off x="734469" y="1400009"/>
            <a:ext cx="2525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交換紀錄</a:t>
            </a:r>
            <a:endParaRPr lang="ko-KR" altLang="en-US" sz="2400" b="1" dirty="0">
              <a:solidFill>
                <a:prstClr val="black">
                  <a:lumMod val="65000"/>
                  <a:lumOff val="35000"/>
                </a:prstClr>
              </a:solidFill>
              <a:latin typeface="微軟正黑體" panose="020B0604030504040204" pitchFamily="34" charset="-120"/>
              <a:cs typeface="Aharoni" panose="02010803020104030203" pitchFamily="2" charset="-79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13" y="1973840"/>
            <a:ext cx="9429865" cy="4468351"/>
          </a:xfrm>
          <a:prstGeom prst="rect">
            <a:avLst/>
          </a:prstGeom>
        </p:spPr>
      </p:pic>
      <p:sp>
        <p:nvSpPr>
          <p:cNvPr id="29" name="대각선 방향의 모서리가 둥근 사각형 24"/>
          <p:cNvSpPr/>
          <p:nvPr/>
        </p:nvSpPr>
        <p:spPr>
          <a:xfrm flipH="1">
            <a:off x="8208069" y="2999001"/>
            <a:ext cx="2384887" cy="654528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已完成的交換</a:t>
            </a:r>
            <a:endParaRPr lang="en-US" altLang="zh-TW" b="1" dirty="0" smtClean="0">
              <a:solidFill>
                <a:srgbClr val="46ABA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可於交換紀錄中查詢</a:t>
            </a:r>
            <a:endParaRPr lang="ko-KR" altLang="en-US" b="1" dirty="0">
              <a:solidFill>
                <a:srgbClr val="46ABA1"/>
              </a:solidFill>
              <a:latin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9351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46ACA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13730" y="241300"/>
            <a:ext cx="11772000" cy="6408000"/>
          </a:xfrm>
          <a:prstGeom prst="roundRect">
            <a:avLst>
              <a:gd name="adj" fmla="val 5051"/>
            </a:avLst>
          </a:prstGeom>
          <a:noFill/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265078" y="478769"/>
            <a:ext cx="36679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3600" b="1" dirty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網頁</a:t>
            </a:r>
            <a:r>
              <a:rPr lang="zh-TW" altLang="en-US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</a:t>
            </a:r>
            <a:r>
              <a:rPr lang="en-US" altLang="zh-TW" sz="36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800" b="1" dirty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書籍</a:t>
            </a:r>
            <a:r>
              <a:rPr lang="zh-TW" altLang="en-US" sz="2800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管理</a:t>
            </a:r>
            <a:endParaRPr lang="en-US" altLang="ko-KR" sz="2800" b="1" dirty="0">
              <a:solidFill>
                <a:prstClr val="black">
                  <a:lumMod val="75000"/>
                  <a:lumOff val="25000"/>
                </a:prst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2" name="직선 연결선 91"/>
          <p:cNvCxnSpPr/>
          <p:nvPr/>
        </p:nvCxnSpPr>
        <p:spPr>
          <a:xfrm>
            <a:off x="723159" y="1309779"/>
            <a:ext cx="10800000" cy="0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그룹 101"/>
          <p:cNvGrpSpPr/>
          <p:nvPr/>
        </p:nvGrpSpPr>
        <p:grpSpPr>
          <a:xfrm>
            <a:off x="10330195" y="6036054"/>
            <a:ext cx="1365715" cy="505246"/>
            <a:chOff x="7764994" y="6403038"/>
            <a:chExt cx="1677314" cy="620522"/>
          </a:xfrm>
          <a:solidFill>
            <a:srgbClr val="46ACA1"/>
          </a:solidFill>
        </p:grpSpPr>
        <p:sp>
          <p:nvSpPr>
            <p:cNvPr id="103" name="순서도: 처리 102"/>
            <p:cNvSpPr/>
            <p:nvPr/>
          </p:nvSpPr>
          <p:spPr>
            <a:xfrm>
              <a:off x="7765908" y="6642559"/>
              <a:ext cx="1676400" cy="381001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Share Books </a:t>
              </a:r>
              <a:r>
                <a:rPr lang="zh-TW" altLang="en-US" sz="1200" b="1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8</a:t>
              </a:r>
              <a:r>
                <a:rPr lang="en-US" altLang="ko-KR" sz="1200" b="1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endParaRPr lang="ko-KR" altLang="en-US" sz="1200" b="1" dirty="0">
                <a:solidFill>
                  <a:prstClr val="white"/>
                </a:solidFill>
                <a:latin typeface="微軟正黑體" panose="020B0604030504040204" pitchFamily="34" charset="-120"/>
              </a:endParaRPr>
            </a:p>
          </p:txBody>
        </p:sp>
        <p:sp>
          <p:nvSpPr>
            <p:cNvPr id="104" name="이등변 삼각형 103"/>
            <p:cNvSpPr/>
            <p:nvPr/>
          </p:nvSpPr>
          <p:spPr>
            <a:xfrm>
              <a:off x="7764994" y="6403038"/>
              <a:ext cx="252000" cy="25200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6" name="圖片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341" y="582193"/>
            <a:ext cx="640454" cy="542907"/>
          </a:xfrm>
          <a:prstGeom prst="rect">
            <a:avLst/>
          </a:prstGeom>
        </p:spPr>
      </p:pic>
      <p:grpSp>
        <p:nvGrpSpPr>
          <p:cNvPr id="4" name="群組 3"/>
          <p:cNvGrpSpPr/>
          <p:nvPr/>
        </p:nvGrpSpPr>
        <p:grpSpPr>
          <a:xfrm>
            <a:off x="734420" y="1421114"/>
            <a:ext cx="353841" cy="396099"/>
            <a:chOff x="1818081" y="3142141"/>
            <a:chExt cx="468085" cy="523986"/>
          </a:xfrm>
        </p:grpSpPr>
        <p:sp>
          <p:nvSpPr>
            <p:cNvPr id="33" name="직각 삼각형 25"/>
            <p:cNvSpPr/>
            <p:nvPr/>
          </p:nvSpPr>
          <p:spPr>
            <a:xfrm rot="5400000">
              <a:off x="1818081" y="3142141"/>
              <a:ext cx="468085" cy="468085"/>
            </a:xfrm>
            <a:prstGeom prst="rtTriangle">
              <a:avLst/>
            </a:prstGeom>
            <a:solidFill>
              <a:srgbClr val="46AC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직사각형 27"/>
            <p:cNvSpPr/>
            <p:nvPr/>
          </p:nvSpPr>
          <p:spPr>
            <a:xfrm>
              <a:off x="1960136" y="3299694"/>
              <a:ext cx="295182" cy="3664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b="1" dirty="0" smtClean="0">
                  <a:solidFill>
                    <a:prstClr val="white"/>
                  </a:solidFill>
                </a:rPr>
                <a:t> </a:t>
              </a:r>
              <a:endParaRPr lang="ko-KR" altLang="en-US" sz="12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35" name="TextBox 110"/>
          <p:cNvSpPr txBox="1"/>
          <p:nvPr/>
        </p:nvSpPr>
        <p:spPr>
          <a:xfrm>
            <a:off x="734420" y="1421113"/>
            <a:ext cx="2525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10803020104030203" pitchFamily="2" charset="-79"/>
              </a:rPr>
              <a:t>書籍管理系統</a:t>
            </a:r>
            <a:endParaRPr lang="ko-KR" altLang="en-US" sz="2400" b="1" dirty="0">
              <a:solidFill>
                <a:prstClr val="black">
                  <a:lumMod val="65000"/>
                  <a:lumOff val="35000"/>
                </a:prstClr>
              </a:solidFill>
              <a:latin typeface="微軟正黑體" panose="020B0604030504040204" pitchFamily="34" charset="-120"/>
              <a:cs typeface="Aharoni" panose="02010803020104030203" pitchFamily="2" charset="-79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96" y="2000254"/>
            <a:ext cx="6499301" cy="2890093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974" y="2931764"/>
            <a:ext cx="4366185" cy="2732038"/>
          </a:xfrm>
          <a:prstGeom prst="rect">
            <a:avLst/>
          </a:prstGeom>
        </p:spPr>
      </p:pic>
      <p:pic>
        <p:nvPicPr>
          <p:cNvPr id="16" name="Picture 2" descr="C:\Users\USER\Desktop\ppt_img\下載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78" b="89778" l="3556" r="99111">
                        <a14:foregroundMark x1="7111" y1="24444" x2="7111" y2="24444"/>
                        <a14:foregroundMark x1="8444" y1="16444" x2="8444" y2="16444"/>
                        <a14:foregroundMark x1="8444" y1="16444" x2="8444" y2="16444"/>
                        <a14:foregroundMark x1="6667" y1="17778" x2="3556" y2="16000"/>
                        <a14:foregroundMark x1="86222" y1="62667" x2="89778" y2="61333"/>
                        <a14:foregroundMark x1="88889" y1="63111" x2="98222" y2="52444"/>
                        <a14:foregroundMark x1="94222" y1="57778" x2="97778" y2="56889"/>
                        <a14:foregroundMark x1="95556" y1="58222" x2="99111" y2="57778"/>
                        <a14:backgroundMark x1="98222" y1="57778" x2="98222" y2="57778"/>
                        <a14:backgroundMark x1="98222" y1="57333" x2="99556" y2="54667"/>
                        <a14:backgroundMark x1="97333" y1="58222" x2="99556" y2="58222"/>
                        <a14:backgroundMark x1="97778" y1="58222" x2="99556" y2="54222"/>
                        <a14:backgroundMark x1="98222" y1="58667" x2="99556" y2="5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63717">
            <a:off x="6426332" y="2923431"/>
            <a:ext cx="536814" cy="53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대각선 방향의 모서리가 둥근 사각형 24"/>
          <p:cNvSpPr/>
          <p:nvPr/>
        </p:nvSpPr>
        <p:spPr>
          <a:xfrm flipH="1">
            <a:off x="7171971" y="2056691"/>
            <a:ext cx="2384887" cy="654528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新增書籍</a:t>
            </a:r>
            <a:endParaRPr lang="ko-KR" altLang="en-US" b="1" dirty="0">
              <a:solidFill>
                <a:srgbClr val="46ABA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18" name="대각선 방향의 모서리가 둥근 사각형 24"/>
          <p:cNvSpPr/>
          <p:nvPr/>
        </p:nvSpPr>
        <p:spPr>
          <a:xfrm flipH="1">
            <a:off x="2491056" y="3445301"/>
            <a:ext cx="2384887" cy="654528"/>
          </a:xfrm>
          <a:prstGeom prst="round2DiagRect">
            <a:avLst>
              <a:gd name="adj1" fmla="val 23031"/>
              <a:gd name="adj2" fmla="val 0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編輯</a:t>
            </a:r>
            <a:r>
              <a:rPr lang="en-US" altLang="zh-TW" b="1" dirty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b="1" dirty="0" smtClean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</a:t>
            </a:r>
            <a:endParaRPr lang="en-US" altLang="zh-TW" b="1" dirty="0" smtClean="0">
              <a:solidFill>
                <a:srgbClr val="46ABA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rgbClr val="46ABA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書籍</a:t>
            </a:r>
            <a:endParaRPr lang="ko-KR" altLang="en-US" b="1" dirty="0">
              <a:solidFill>
                <a:srgbClr val="46ABA1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627947" y="2518783"/>
            <a:ext cx="379158" cy="62299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123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古典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280</Words>
  <Application>Microsoft Office PowerPoint</Application>
  <PresentationFormat>自訂</PresentationFormat>
  <Paragraphs>72</Paragraphs>
  <Slides>10</Slides>
  <Notes>2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1" baseType="lpstr">
      <vt:lpstr>1_Office 테마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BETTY</cp:lastModifiedBy>
  <cp:revision>43</cp:revision>
  <dcterms:created xsi:type="dcterms:W3CDTF">2020-01-17T04:26:26Z</dcterms:created>
  <dcterms:modified xsi:type="dcterms:W3CDTF">2020-06-15T11:59:41Z</dcterms:modified>
</cp:coreProperties>
</file>

<file path=docProps/thumbnail.jpeg>
</file>